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r">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5/9/2022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38BA528-1B5A-8B4B-8315-84EB508D3AAD}"/>
              </a:ext>
            </a:extLst>
          </p:cNvPr>
          <p:cNvSpPr>
            <a:spLocks noGrp="1"/>
          </p:cNvSpPr>
          <p:nvPr>
            <p:ph type="ctrTitle"/>
          </p:nvPr>
        </p:nvSpPr>
        <p:spPr>
          <a:xfrm>
            <a:off x="1751012" y="1289496"/>
            <a:ext cx="8689976" cy="2509213"/>
          </a:xfrm>
        </p:spPr>
        <p:txBody>
          <a:bodyPr>
            <a:normAutofit fontScale="90000"/>
          </a:bodyPr>
          <a:lstStyle/>
          <a:p>
            <a:r>
              <a:rPr lang="ar-SA" b="1">
                <a:solidFill>
                  <a:srgbClr val="C00000"/>
                </a:solidFill>
              </a:rPr>
              <a:t>جني والخزن المحاصيل البستنية</a:t>
            </a:r>
            <a:br>
              <a:rPr lang="ar-SA" b="1">
                <a:solidFill>
                  <a:srgbClr val="C00000"/>
                </a:solidFill>
              </a:rPr>
            </a:br>
            <a:r>
              <a:rPr lang="ar-SA" b="1">
                <a:solidFill>
                  <a:srgbClr val="C00000"/>
                </a:solidFill>
              </a:rPr>
              <a:t>الدكتور حمزة عباس حمزة</a:t>
            </a:r>
            <a:br>
              <a:rPr lang="ar-SA" b="1">
                <a:solidFill>
                  <a:srgbClr val="C00000"/>
                </a:solidFill>
              </a:rPr>
            </a:br>
            <a:r>
              <a:rPr lang="ar-SA" b="1">
                <a:solidFill>
                  <a:srgbClr val="C00000"/>
                </a:solidFill>
              </a:rPr>
              <a:t>المحاضرة الاولى</a:t>
            </a:r>
            <a:r>
              <a:rPr lang="ar-SA"/>
              <a:t/>
            </a:r>
            <a:br>
              <a:rPr lang="ar-SA"/>
            </a:br>
            <a:endParaRPr lang="ar-AE"/>
          </a:p>
        </p:txBody>
      </p:sp>
      <p:sp>
        <p:nvSpPr>
          <p:cNvPr id="3" name="عنوان فرعي 2">
            <a:extLst>
              <a:ext uri="{FF2B5EF4-FFF2-40B4-BE49-F238E27FC236}">
                <a16:creationId xmlns="" xmlns:a16="http://schemas.microsoft.com/office/drawing/2014/main" id="{6ACBCF20-9BB0-A640-A049-81DEC7129816}"/>
              </a:ext>
            </a:extLst>
          </p:cNvPr>
          <p:cNvSpPr>
            <a:spLocks noGrp="1"/>
          </p:cNvSpPr>
          <p:nvPr>
            <p:ph type="subTitle" idx="1"/>
          </p:nvPr>
        </p:nvSpPr>
        <p:spPr/>
        <p:txBody>
          <a:bodyPr/>
          <a:lstStyle/>
          <a:p>
            <a:r>
              <a:rPr lang="ar-SA" b="1">
                <a:solidFill>
                  <a:srgbClr val="FF0000"/>
                </a:solidFill>
              </a:rPr>
              <a:t>مقدمة عن موضوع العناية والخزن ومراحل نمو الثمرة</a:t>
            </a:r>
            <a:endParaRPr lang="ar-AE" b="1">
              <a:solidFill>
                <a:srgbClr val="FF0000"/>
              </a:solidFill>
            </a:endParaRPr>
          </a:p>
        </p:txBody>
      </p:sp>
      <p:pic>
        <p:nvPicPr>
          <p:cNvPr id="4" name="صورة 4">
            <a:extLst>
              <a:ext uri="{FF2B5EF4-FFF2-40B4-BE49-F238E27FC236}">
                <a16:creationId xmlns="" xmlns:a16="http://schemas.microsoft.com/office/drawing/2014/main" id="{F946D3A3-CDDD-5642-A0A8-15C3891B8514}"/>
              </a:ext>
            </a:extLst>
          </p:cNvPr>
          <p:cNvPicPr>
            <a:picLocks noChangeAspect="1"/>
          </p:cNvPicPr>
          <p:nvPr/>
        </p:nvPicPr>
        <p:blipFill>
          <a:blip r:embed="rId2"/>
          <a:stretch>
            <a:fillRect/>
          </a:stretch>
        </p:blipFill>
        <p:spPr>
          <a:xfrm flipV="1">
            <a:off x="3104445" y="5678311"/>
            <a:ext cx="5339644" cy="1242481"/>
          </a:xfrm>
          <a:prstGeom prst="rect">
            <a:avLst/>
          </a:prstGeom>
        </p:spPr>
      </p:pic>
      <p:pic>
        <p:nvPicPr>
          <p:cNvPr id="5" name="صورة 5">
            <a:extLst>
              <a:ext uri="{FF2B5EF4-FFF2-40B4-BE49-F238E27FC236}">
                <a16:creationId xmlns="" xmlns:a16="http://schemas.microsoft.com/office/drawing/2014/main" id="{9146384D-05F5-8642-8B9C-A215EE24BD0C}"/>
              </a:ext>
            </a:extLst>
          </p:cNvPr>
          <p:cNvPicPr>
            <a:picLocks noChangeAspect="1"/>
          </p:cNvPicPr>
          <p:nvPr/>
        </p:nvPicPr>
        <p:blipFill>
          <a:blip r:embed="rId2"/>
          <a:stretch>
            <a:fillRect/>
          </a:stretch>
        </p:blipFill>
        <p:spPr>
          <a:xfrm>
            <a:off x="5619750" y="2952749"/>
            <a:ext cx="952500" cy="952500"/>
          </a:xfrm>
          <a:prstGeom prst="rect">
            <a:avLst/>
          </a:prstGeom>
        </p:spPr>
      </p:pic>
    </p:spTree>
    <p:extLst>
      <p:ext uri="{BB962C8B-B14F-4D97-AF65-F5344CB8AC3E}">
        <p14:creationId xmlns:p14="http://schemas.microsoft.com/office/powerpoint/2010/main" val="2318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28FAAB05-73A6-1443-B8B9-A3A00E457450}"/>
              </a:ext>
            </a:extLst>
          </p:cNvPr>
          <p:cNvSpPr>
            <a:spLocks noGrp="1"/>
          </p:cNvSpPr>
          <p:nvPr>
            <p:ph type="title"/>
          </p:nvPr>
        </p:nvSpPr>
        <p:spPr>
          <a:xfrm>
            <a:off x="2167467" y="1174044"/>
            <a:ext cx="11018581" cy="1151467"/>
          </a:xfrm>
        </p:spPr>
        <p:txBody>
          <a:bodyPr anchor="t">
            <a:normAutofit fontScale="90000"/>
          </a:bodyPr>
          <a:lstStyle/>
          <a:p>
            <a:r>
              <a:rPr lang="ar-SA" b="1">
                <a:solidFill>
                  <a:srgbClr val="FF0000"/>
                </a:solidFill>
              </a:rPr>
              <a:t>المحاضرة الاولى</a:t>
            </a:r>
            <a:br>
              <a:rPr lang="ar-SA" b="1">
                <a:solidFill>
                  <a:srgbClr val="FF0000"/>
                </a:solidFill>
              </a:rPr>
            </a:br>
            <a:r>
              <a:rPr lang="ar-SA" b="1">
                <a:solidFill>
                  <a:srgbClr val="FF0000"/>
                </a:solidFill>
              </a:rPr>
              <a:t>الجني والخزن لمحاصيل البستنية</a:t>
            </a:r>
            <a:br>
              <a:rPr lang="ar-SA" b="1">
                <a:solidFill>
                  <a:srgbClr val="FF0000"/>
                </a:solidFill>
              </a:rPr>
            </a:br>
            <a:r>
              <a:rPr lang="ar-SA" b="1">
                <a:solidFill>
                  <a:srgbClr val="FF0000"/>
                </a:solidFill>
              </a:rPr>
              <a:t>المقدمة</a:t>
            </a:r>
            <a:endParaRPr lang="ar-AE" b="1">
              <a:solidFill>
                <a:srgbClr val="FF0000"/>
              </a:solidFill>
            </a:endParaRPr>
          </a:p>
        </p:txBody>
      </p:sp>
      <p:sp>
        <p:nvSpPr>
          <p:cNvPr id="3" name="عنصر نائب للمحتوى 2">
            <a:extLst>
              <a:ext uri="{FF2B5EF4-FFF2-40B4-BE49-F238E27FC236}">
                <a16:creationId xmlns="" xmlns:a16="http://schemas.microsoft.com/office/drawing/2014/main" id="{B90E8DE3-1D18-C042-9E74-9D41B99FCFDD}"/>
              </a:ext>
            </a:extLst>
          </p:cNvPr>
          <p:cNvSpPr>
            <a:spLocks noGrp="1"/>
          </p:cNvSpPr>
          <p:nvPr>
            <p:ph sz="quarter" idx="13"/>
          </p:nvPr>
        </p:nvSpPr>
        <p:spPr>
          <a:xfrm>
            <a:off x="1235820" y="2479981"/>
            <a:ext cx="10363826" cy="3424107"/>
          </a:xfrm>
        </p:spPr>
        <p:txBody>
          <a:bodyPr/>
          <a:lstStyle/>
          <a:p>
            <a:pPr rtl="1"/>
            <a:r>
              <a:rPr lang="ar-SA" sz="2400" b="1">
                <a:effectLst/>
                <a:latin typeface="Calibri" panose="020F0502020204030204" pitchFamily="34" charset="0"/>
                <a:ea typeface="Times New Roman" panose="02020603050405020304" pitchFamily="18" charset="0"/>
                <a:cs typeface="Arial" panose="020B0604020202020204" pitchFamily="34" charset="0"/>
              </a:rPr>
              <a:t>هناك مشكلة تواجه العالم حاليا وهي نقص المواد والغذائية  وذلك بسبب  الزيادة السريعة  في السكان حيث كان عدد السكان في عام (١٩٣٠) بلغ ٢ بليون  نسمة وأصبح ٤ بليون ١٩٨٠ وحاليا أكثر من ٧ بليون نسمة .</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2400" b="1">
                <a:effectLst/>
                <a:latin typeface="Calibri" panose="020F0502020204030204" pitchFamily="34" charset="0"/>
                <a:ea typeface="Times New Roman" panose="02020603050405020304" pitchFamily="18" charset="0"/>
                <a:cs typeface="Arial" panose="020B0604020202020204" pitchFamily="34" charset="0"/>
              </a:rPr>
              <a:t>   ويمكن زيادة الانتاج وذلك من خلال تقليل الفقد بالحاصلات البستانية  الذي يحدث بعد الحصاد .</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r>
              <a:rPr lang="ar-SA" sz="2400" b="1">
                <a:effectLst/>
                <a:latin typeface="Calibri" panose="020F0502020204030204" pitchFamily="34" charset="0"/>
                <a:ea typeface="Times New Roman" panose="02020603050405020304" pitchFamily="18" charset="0"/>
                <a:cs typeface="Arial" panose="020B0604020202020204" pitchFamily="34" charset="0"/>
              </a:rPr>
              <a:t>ومن الجدير بالذكر أن محاصيل الفاكهة والخضر في الدول النامية خاصة  في المناخ الحار تتعرض إلى تلف شديد بعد الحصاد .</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p>
            <a:endParaRPr lang="ar-AE"/>
          </a:p>
        </p:txBody>
      </p:sp>
    </p:spTree>
    <p:extLst>
      <p:ext uri="{BB962C8B-B14F-4D97-AF65-F5344CB8AC3E}">
        <p14:creationId xmlns:p14="http://schemas.microsoft.com/office/powerpoint/2010/main" val="306358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5A9910D-2628-CC4E-B5A6-943AEB980645}"/>
              </a:ext>
            </a:extLst>
          </p:cNvPr>
          <p:cNvSpPr>
            <a:spLocks noGrp="1"/>
          </p:cNvSpPr>
          <p:nvPr>
            <p:ph type="title"/>
          </p:nvPr>
        </p:nvSpPr>
        <p:spPr/>
        <p:txBody>
          <a:bodyPr/>
          <a:lstStyle/>
          <a:p>
            <a:r>
              <a:rPr lang="ar-SA"/>
              <a:t>العوامل المؤثرة على الثمار المخزنة</a:t>
            </a:r>
            <a:endParaRPr lang="ar-AE"/>
          </a:p>
        </p:txBody>
      </p:sp>
      <p:sp>
        <p:nvSpPr>
          <p:cNvPr id="3" name="عنصر نائب للمحتوى 2">
            <a:extLst>
              <a:ext uri="{FF2B5EF4-FFF2-40B4-BE49-F238E27FC236}">
                <a16:creationId xmlns="" xmlns:a16="http://schemas.microsoft.com/office/drawing/2014/main" id="{77B955FE-0C49-8A48-A4C6-58F027FD3794}"/>
              </a:ext>
            </a:extLst>
          </p:cNvPr>
          <p:cNvSpPr>
            <a:spLocks noGrp="1"/>
          </p:cNvSpPr>
          <p:nvPr>
            <p:ph sz="quarter" idx="13"/>
          </p:nvPr>
        </p:nvSpPr>
        <p:spPr>
          <a:xfrm>
            <a:off x="913774" y="2367092"/>
            <a:ext cx="10363826" cy="3424107"/>
          </a:xfrm>
        </p:spPr>
        <p:txBody>
          <a:bodyPr/>
          <a:lstStyle/>
          <a:p>
            <a:pPr rtl="1"/>
            <a:r>
              <a:rPr lang="ar-SA" sz="1800" b="1">
                <a:effectLst/>
                <a:latin typeface="Calibri" panose="020F0502020204030204" pitchFamily="34" charset="0"/>
                <a:ea typeface="Times New Roman" panose="02020603050405020304" pitchFamily="18" charset="0"/>
                <a:cs typeface="Arial" panose="020B0604020202020204" pitchFamily="34" charset="0"/>
              </a:rPr>
              <a:t>ويرجع سبب الى عوامل عديدة منها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b="1">
                <a:effectLst/>
                <a:latin typeface="Calibri" panose="020F0502020204030204" pitchFamily="34" charset="0"/>
                <a:ea typeface="Times New Roman" panose="02020603050405020304" pitchFamily="18" charset="0"/>
                <a:cs typeface="Arial" panose="020B0604020202020204" pitchFamily="34" charset="0"/>
              </a:rPr>
              <a:t>التسلخ الناجم عن الأصابه  بالأمراض القطرية والبكتريه وذلك لعدم وجود برامج مكافحة خلال الموسم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b="1">
                <a:effectLst/>
                <a:latin typeface="Calibri" panose="020F0502020204030204" pitchFamily="34" charset="0"/>
                <a:ea typeface="Times New Roman" panose="02020603050405020304" pitchFamily="18" charset="0"/>
                <a:cs typeface="Arial" panose="020B0604020202020204" pitchFamily="34" charset="0"/>
              </a:rPr>
              <a:t>وبسبب عدم توفر معاملات تعطيل نمو الكائنات الحية  الدقيقة  بعد الحصاد.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b="1">
                <a:effectLst/>
                <a:latin typeface="Calibri" panose="020F0502020204030204" pitchFamily="34" charset="0"/>
                <a:ea typeface="Times New Roman" panose="02020603050405020304" pitchFamily="18" charset="0"/>
                <a:cs typeface="Arial" panose="020B0604020202020204" pitchFamily="34" charset="0"/>
              </a:rPr>
              <a:t>الفقد في الوزن الذي يحدث كنتيجة لفقد الماء لارتفاع  درجة الحرارة.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b="1">
                <a:effectLst/>
                <a:latin typeface="Calibri" panose="020F0502020204030204" pitchFamily="34" charset="0"/>
                <a:ea typeface="Times New Roman" panose="02020603050405020304" pitchFamily="18" charset="0"/>
                <a:cs typeface="Arial" panose="020B0604020202020204" pitchFamily="34" charset="0"/>
              </a:rPr>
              <a:t>عدم وجود تبريد  أولي أو خزن مبرد.</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b="1">
                <a:effectLst/>
                <a:latin typeface="Calibri" panose="020F0502020204030204" pitchFamily="34" charset="0"/>
                <a:ea typeface="Times New Roman" panose="02020603050405020304" pitchFamily="18" charset="0"/>
                <a:cs typeface="Arial" panose="020B0604020202020204" pitchFamily="34" charset="0"/>
              </a:rPr>
              <a:t>تعتبر الاضرار الميكانيكية إحدى العوامل المسؤولة عن التلف لعدم العناية بالطفل والتعبئة.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b="1">
                <a:effectLst/>
                <a:latin typeface="Calibri" panose="020F0502020204030204" pitchFamily="34" charset="0"/>
                <a:ea typeface="Times New Roman" panose="02020603050405020304" pitchFamily="18" charset="0"/>
                <a:cs typeface="Arial" panose="020B0604020202020204" pitchFamily="34" charset="0"/>
              </a:rPr>
              <a:t>التدهور في القيمة الغذائية والنوعية يحدث نتيجة لعدم القطيف بالموعد  المناسب ( تقطف قبل النضج أو بعد النضج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endParaRPr lang="ar-AE"/>
          </a:p>
        </p:txBody>
      </p:sp>
    </p:spTree>
    <p:extLst>
      <p:ext uri="{BB962C8B-B14F-4D97-AF65-F5344CB8AC3E}">
        <p14:creationId xmlns:p14="http://schemas.microsoft.com/office/powerpoint/2010/main" val="208712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8C9A6CC-2E95-F240-83D8-5F8C7BA3AF86}"/>
              </a:ext>
            </a:extLst>
          </p:cNvPr>
          <p:cNvSpPr>
            <a:spLocks noGrp="1"/>
          </p:cNvSpPr>
          <p:nvPr>
            <p:ph type="title"/>
          </p:nvPr>
        </p:nvSpPr>
        <p:spPr>
          <a:xfrm>
            <a:off x="913775" y="-45720"/>
            <a:ext cx="10364451" cy="45719"/>
          </a:xfrm>
        </p:spPr>
        <p:txBody>
          <a:bodyPr>
            <a:normAutofit fontScale="90000"/>
          </a:bodyPr>
          <a:lstStyle/>
          <a:p>
            <a:r>
              <a:rPr lang="ar-IQ" dirty="0" smtClean="0"/>
              <a:t> </a:t>
            </a:r>
            <a:endParaRPr lang="ar-AE" dirty="0"/>
          </a:p>
        </p:txBody>
      </p:sp>
      <p:sp>
        <p:nvSpPr>
          <p:cNvPr id="3" name="عنصر نائب للمحتوى 2">
            <a:extLst>
              <a:ext uri="{FF2B5EF4-FFF2-40B4-BE49-F238E27FC236}">
                <a16:creationId xmlns="" xmlns:a16="http://schemas.microsoft.com/office/drawing/2014/main" id="{5A402F20-9E51-8743-B6F6-16A9B93751D3}"/>
              </a:ext>
            </a:extLst>
          </p:cNvPr>
          <p:cNvSpPr>
            <a:spLocks noGrp="1"/>
          </p:cNvSpPr>
          <p:nvPr>
            <p:ph sz="quarter" idx="13"/>
          </p:nvPr>
        </p:nvSpPr>
        <p:spPr>
          <a:xfrm>
            <a:off x="913774" y="395676"/>
            <a:ext cx="10363826" cy="5395524"/>
          </a:xfrm>
        </p:spPr>
        <p:txBody>
          <a:bodyPr>
            <a:normAutofit fontScale="77500" lnSpcReduction="20000"/>
          </a:bodyPr>
          <a:lstStyle/>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ان التلف الذي يصيب محاصيل الفاكهة والخضر بعد الحصاد بالإمكان منعه وذلك عن طريق تحسين عمليات القطف والتعبئة  والشحن حيث تصل نسبة التلف الى اكثر من  ٢٥% وبذلك سوف تزداد نسبة الانتاج بمنع  التلف.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العناية والخزن</a:t>
            </a:r>
            <a:r>
              <a:rPr lang="en-US" sz="1800" b="1" dirty="0">
                <a:effectLst/>
                <a:latin typeface="Calibri" panose="020F0502020204030204" pitchFamily="34" charset="0"/>
                <a:ea typeface="Times New Roman" panose="02020603050405020304" pitchFamily="18" charset="0"/>
                <a:cs typeface="Arial" panose="020B0604020202020204" pitchFamily="34" charset="0"/>
              </a:rPr>
              <a:t>Handing and Storage     </a:t>
            </a:r>
            <a:r>
              <a:rPr lang="ar-SA" sz="1800" b="1" dirty="0">
                <a:effectLst/>
                <a:latin typeface="Calibri" panose="020F0502020204030204" pitchFamily="34" charset="0"/>
                <a:ea typeface="Times New Roman" panose="02020603050405020304" pitchFamily="18" charset="0"/>
                <a:cs typeface="Arial" panose="020B0604020202020204" pitchFamily="34" charset="0"/>
              </a:rPr>
              <a:t> أو ما يعرف </a:t>
            </a:r>
            <a:r>
              <a:rPr lang="ar-SA" sz="1800" b="1" dirty="0" err="1">
                <a:effectLst/>
                <a:latin typeface="Calibri" panose="020F0502020204030204" pitchFamily="34" charset="0"/>
                <a:ea typeface="Times New Roman" panose="02020603050405020304" pitchFamily="18" charset="0"/>
                <a:cs typeface="Arial" panose="020B0604020202020204" pitchFamily="34" charset="0"/>
              </a:rPr>
              <a:t>بفسجلة</a:t>
            </a:r>
            <a:r>
              <a:rPr lang="ar-SA" sz="1800" b="1" dirty="0">
                <a:effectLst/>
                <a:latin typeface="Calibri" panose="020F0502020204030204" pitchFamily="34" charset="0"/>
                <a:ea typeface="Times New Roman" panose="02020603050405020304" pitchFamily="18" charset="0"/>
                <a:cs typeface="Arial" panose="020B0604020202020204" pitchFamily="34" charset="0"/>
              </a:rPr>
              <a:t> الثمار ما بعد الحصاد  </a:t>
            </a:r>
            <a:r>
              <a:rPr lang="en-US" sz="1800" b="1" dirty="0">
                <a:effectLst/>
                <a:latin typeface="Calibri" panose="020F0502020204030204" pitchFamily="34" charset="0"/>
                <a:ea typeface="Times New Roman" panose="02020603050405020304" pitchFamily="18" charset="0"/>
                <a:cs typeface="Arial" panose="020B0604020202020204" pitchFamily="34" charset="0"/>
              </a:rPr>
              <a:t>Postharvest </a:t>
            </a:r>
            <a:r>
              <a:rPr lang="en-US" sz="1800" b="1" dirty="0" err="1">
                <a:effectLst/>
                <a:latin typeface="Calibri" panose="020F0502020204030204" pitchFamily="34" charset="0"/>
                <a:ea typeface="Times New Roman" panose="02020603050405020304" pitchFamily="18" charset="0"/>
                <a:cs typeface="Arial" panose="020B0604020202020204" pitchFamily="34" charset="0"/>
              </a:rPr>
              <a:t>Physiolgy</a:t>
            </a:r>
            <a:r>
              <a:rPr lang="en-US" sz="1800" b="1" dirty="0">
                <a:effectLst/>
                <a:latin typeface="Calibri" panose="020F0502020204030204" pitchFamily="34" charset="0"/>
                <a:ea typeface="Times New Roman" panose="02020603050405020304" pitchFamily="18" charset="0"/>
                <a:cs typeface="Arial" panose="020B0604020202020204" pitchFamily="34" charset="0"/>
              </a:rPr>
              <a:t>  </a:t>
            </a:r>
            <a:r>
              <a:rPr lang="ar-SA" sz="1800" b="1" dirty="0">
                <a:effectLst/>
                <a:latin typeface="Calibri" panose="020F0502020204030204" pitchFamily="34" charset="0"/>
                <a:ea typeface="Times New Roman" panose="02020603050405020304" pitchFamily="18" charset="0"/>
                <a:cs typeface="Arial" panose="020B0604020202020204" pitchFamily="34" charset="0"/>
              </a:rPr>
              <a:t> وهي مجموعة من العمليات تجري الثمار بعد حصدها تعمل على إطالة فترة حياة ثمار الفاكهة والخضر بحيث تبقى طازجة </a:t>
            </a:r>
            <a:r>
              <a:rPr lang="en-US" sz="1800" b="1" dirty="0">
                <a:effectLst/>
                <a:latin typeface="Calibri" panose="020F0502020204030204" pitchFamily="34" charset="0"/>
                <a:ea typeface="Times New Roman" panose="02020603050405020304" pitchFamily="18" charset="0"/>
                <a:cs typeface="Arial" panose="020B0604020202020204" pitchFamily="34" charset="0"/>
              </a:rPr>
              <a:t>fresh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بدأت لتلك العمليات خلال الحرب العالمية الأولى ١٩٧٠ من أجل إطعام السكان المحاصرين وذلك من خلال استخدام التبريد وأول من قام بها </a:t>
            </a:r>
            <a:r>
              <a:rPr lang="en-US" sz="1800" b="1" dirty="0">
                <a:effectLst/>
                <a:latin typeface="Calibri" panose="020F0502020204030204" pitchFamily="34" charset="0"/>
                <a:ea typeface="Times New Roman" panose="02020603050405020304" pitchFamily="18" charset="0"/>
                <a:cs typeface="Arial" panose="020B0604020202020204" pitchFamily="34" charset="0"/>
              </a:rPr>
              <a:t>Kidd and West  </a:t>
            </a:r>
            <a:r>
              <a:rPr lang="ar-SA" sz="1800" b="1" dirty="0">
                <a:effectLst/>
                <a:latin typeface="Calibri" panose="020F0502020204030204" pitchFamily="34" charset="0"/>
                <a:ea typeface="Times New Roman" panose="02020603050405020304" pitchFamily="18" charset="0"/>
                <a:cs typeface="Arial" panose="020B0604020202020204" pitchFamily="34" charset="0"/>
              </a:rPr>
              <a:t> في انكلترا الإطالة عمر التفاح من خلال الخزن المبرد لتقليل التنفس  وعندما درسا على الطماطم والموز وجدوا أن هناك ثمار لها حساسية لدرجات الحرارة المنخفضة حيث تصاب بأضرار البرودة  </a:t>
            </a:r>
            <a:r>
              <a:rPr lang="en-US" sz="1800" b="1" dirty="0">
                <a:effectLst/>
                <a:latin typeface="Calibri" panose="020F0502020204030204" pitchFamily="34" charset="0"/>
                <a:ea typeface="Times New Roman" panose="02020603050405020304" pitchFamily="18" charset="0"/>
                <a:cs typeface="Arial" panose="020B0604020202020204" pitchFamily="34" charset="0"/>
              </a:rPr>
              <a:t>Chilling injury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ثم تطورت أبحاثهم الى تغير غازات المخزن عن طريق عملية الخزن حديثا تحت جو هوائي  معدل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كذلك تطور علم التداول والحزن من خلال اكتشاف الان قطف </a:t>
            </a:r>
            <a:r>
              <a:rPr lang="ar-SA" sz="1800" b="1" dirty="0" err="1">
                <a:effectLst/>
                <a:latin typeface="Calibri" panose="020F0502020204030204" pitchFamily="34" charset="0"/>
                <a:ea typeface="Times New Roman" panose="02020603050405020304" pitchFamily="18" charset="0"/>
                <a:cs typeface="Arial" panose="020B0604020202020204" pitchFamily="34" charset="0"/>
              </a:rPr>
              <a:t>الثماربالاضافة</a:t>
            </a:r>
            <a:r>
              <a:rPr lang="ar-SA" sz="1800" b="1" dirty="0">
                <a:effectLst/>
                <a:latin typeface="Calibri" panose="020F0502020204030204" pitchFamily="34" charset="0"/>
                <a:ea typeface="Times New Roman" panose="02020603050405020304" pitchFamily="18" charset="0"/>
                <a:cs typeface="Arial" panose="020B0604020202020204" pitchFamily="34" charset="0"/>
              </a:rPr>
              <a:t> الى تحسين عمليات التعبئة والنقل حيث تم الشحن والنقل العربات مبرد وكذلك استخدام الطائرات بنقل ثمار الشاكي من أماكن إنتاجها الى أماكن استهلاكها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كذلك استخدم عمليات التعبئة الحديثة والتدريب حسب الحجم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بالإضافة إلى السيطرة على الامراض البكتيرية والفطرية عن طريق رش الثمار والمبيدات الكيميائية  والطبيعية أو البيولوجية.  كما حدث في السيطرة على بعض الاضرار </a:t>
            </a:r>
            <a:r>
              <a:rPr lang="ar-SA" sz="1800" b="1" dirty="0" err="1">
                <a:effectLst/>
                <a:latin typeface="Calibri" panose="020F0502020204030204" pitchFamily="34" charset="0"/>
                <a:ea typeface="Times New Roman" panose="02020603050405020304" pitchFamily="18" charset="0"/>
                <a:cs typeface="Arial" panose="020B0604020202020204" pitchFamily="34" charset="0"/>
              </a:rPr>
              <a:t>الفسلجية</a:t>
            </a:r>
            <a:r>
              <a:rPr lang="ar-SA" sz="1800" b="1" dirty="0">
                <a:effectLst/>
                <a:latin typeface="Calibri" panose="020F0502020204030204" pitchFamily="34" charset="0"/>
                <a:ea typeface="Times New Roman" panose="02020603050405020304" pitchFamily="18" charset="0"/>
                <a:cs typeface="Arial" panose="020B0604020202020204" pitchFamily="34" charset="0"/>
              </a:rPr>
              <a:t>  مثل البقع المرة أو الفلينية من خلال رش أملاح الكالسيوم.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كذلك عمليات تصنيع الثمار تحافظ على تلك الثمار كتعليق الطماطم الى معجون ولكن يبقى طلب الثمار طازجة أكثر وتوفر راس مال علي للمزارع والبائع.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endParaRPr lang="ar-AE" dirty="0"/>
          </a:p>
        </p:txBody>
      </p:sp>
    </p:spTree>
    <p:extLst>
      <p:ext uri="{BB962C8B-B14F-4D97-AF65-F5344CB8AC3E}">
        <p14:creationId xmlns:p14="http://schemas.microsoft.com/office/powerpoint/2010/main" val="267641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560F114-3F7B-5941-9AE3-A88BEA8037C2}"/>
              </a:ext>
            </a:extLst>
          </p:cNvPr>
          <p:cNvSpPr>
            <a:spLocks noGrp="1"/>
          </p:cNvSpPr>
          <p:nvPr>
            <p:ph type="title"/>
          </p:nvPr>
        </p:nvSpPr>
        <p:spPr/>
        <p:txBody>
          <a:bodyPr/>
          <a:lstStyle/>
          <a:p>
            <a:r>
              <a:rPr lang="ar-SA" sz="3600" b="1">
                <a:effectLst/>
                <a:latin typeface="Calibri" panose="020F0502020204030204" pitchFamily="34" charset="0"/>
                <a:ea typeface="Times New Roman" panose="02020603050405020304" pitchFamily="18" charset="0"/>
                <a:cs typeface="Arial" panose="020B0604020202020204" pitchFamily="34" charset="0"/>
              </a:rPr>
              <a:t>مراحل نمو الثمار</a:t>
            </a:r>
            <a:endParaRPr lang="ar-AE"/>
          </a:p>
        </p:txBody>
      </p:sp>
      <p:sp>
        <p:nvSpPr>
          <p:cNvPr id="3" name="عنصر نائب للمحتوى 2">
            <a:extLst>
              <a:ext uri="{FF2B5EF4-FFF2-40B4-BE49-F238E27FC236}">
                <a16:creationId xmlns="" xmlns:a16="http://schemas.microsoft.com/office/drawing/2014/main" id="{7843A3B4-53EA-6944-85E4-E9FC883499BE}"/>
              </a:ext>
            </a:extLst>
          </p:cNvPr>
          <p:cNvSpPr>
            <a:spLocks noGrp="1"/>
          </p:cNvSpPr>
          <p:nvPr>
            <p:ph sz="quarter" idx="13"/>
          </p:nvPr>
        </p:nvSpPr>
        <p:spPr>
          <a:xfrm>
            <a:off x="992796" y="2186470"/>
            <a:ext cx="10363826" cy="3424107"/>
          </a:xfrm>
        </p:spPr>
        <p:txBody>
          <a:bodyPr/>
          <a:lstStyle/>
          <a:p>
            <a:pPr rtl="1"/>
            <a:r>
              <a:rPr lang="ar-SA" sz="1800" b="1">
                <a:effectLst/>
                <a:latin typeface="Calibri" panose="020F0502020204030204" pitchFamily="34" charset="0"/>
                <a:ea typeface="Times New Roman" panose="02020603050405020304" pitchFamily="18" charset="0"/>
                <a:cs typeface="Arial" panose="020B0604020202020204" pitchFamily="34" charset="0"/>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b="1">
                <a:effectLst/>
                <a:latin typeface="Calibri" panose="020F0502020204030204" pitchFamily="34" charset="0"/>
                <a:ea typeface="Times New Roman" panose="02020603050405020304" pitchFamily="18" charset="0"/>
                <a:cs typeface="Arial" panose="020B0604020202020204" pitchFamily="34" charset="0"/>
              </a:rPr>
              <a:t>عقد الثمار </a:t>
            </a:r>
            <a:r>
              <a:rPr lang="en-US" sz="1800" b="1">
                <a:effectLst/>
                <a:latin typeface="Calibri" panose="020F0502020204030204" pitchFamily="34" charset="0"/>
                <a:ea typeface="Times New Roman" panose="02020603050405020304" pitchFamily="18" charset="0"/>
                <a:cs typeface="Arial" panose="020B0604020202020204" pitchFamily="34" charset="0"/>
              </a:rPr>
              <a:t>Fruit set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a:effectLst/>
                <a:latin typeface="Calibri" panose="020F0502020204030204" pitchFamily="34" charset="0"/>
                <a:ea typeface="Times New Roman" panose="02020603050405020304" pitchFamily="18" charset="0"/>
                <a:cs typeface="Arial" panose="020B0604020202020204" pitchFamily="34" charset="0"/>
              </a:rPr>
              <a:t>الثمرة عبارة عن المبيض النامي بمحتوياته حيث يطلق على النمو السريع بعد عملية التلقيح ينتهي بتحول الزهرة الى ثمرة يانعه . اما في حالة فشل التلقيح سوف تكون منطقة الانفصال وتسقط او يحدث عقد بكري كما في الموز او النخيل  وتنتج ثمار عذرية بدون بذور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a:effectLst/>
                <a:latin typeface="Calibri" panose="020F0502020204030204" pitchFamily="34" charset="0"/>
                <a:ea typeface="Times New Roman" panose="02020603050405020304" pitchFamily="18" charset="0"/>
                <a:cs typeface="Arial" panose="020B0604020202020204" pitchFamily="34" charset="0"/>
              </a:rPr>
              <a:t>وتلعب الهرمونات دور كبير في عقد الثمار كالاوكسينات وخصوصا لازهار الزينة والجبرلينات مهم في عقد ثمار التفاح والمشمش والكرو والعنب والكمثرى والعائلة الباذنجانية والقرعية وكذلك تشترك السايتوكاينينات في بعض اصناف العنب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endParaRPr lang="ar-AE"/>
          </a:p>
        </p:txBody>
      </p:sp>
    </p:spTree>
    <p:extLst>
      <p:ext uri="{BB962C8B-B14F-4D97-AF65-F5344CB8AC3E}">
        <p14:creationId xmlns:p14="http://schemas.microsoft.com/office/powerpoint/2010/main" val="361030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 xmlns:a16="http://schemas.microsoft.com/office/drawing/2014/main" id="{BC90F048-46D4-B24C-83FD-74B5C20B240F}"/>
              </a:ext>
            </a:extLst>
          </p:cNvPr>
          <p:cNvSpPr>
            <a:spLocks noGrp="1"/>
          </p:cNvSpPr>
          <p:nvPr>
            <p:ph sz="quarter" idx="13"/>
          </p:nvPr>
        </p:nvSpPr>
        <p:spPr>
          <a:xfrm>
            <a:off x="1608666" y="-501319"/>
            <a:ext cx="10363826" cy="6750755"/>
          </a:xfrm>
        </p:spPr>
        <p:txBody>
          <a:bodyPr>
            <a:normAutofit/>
          </a:bodyPr>
          <a:lstStyle/>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 نمو الثمار </a:t>
            </a:r>
            <a:r>
              <a:rPr lang="en-US" sz="1800" b="1" dirty="0">
                <a:effectLst/>
                <a:latin typeface="Calibri" panose="020F0502020204030204" pitchFamily="34" charset="0"/>
                <a:ea typeface="Times New Roman" panose="02020603050405020304" pitchFamily="18" charset="0"/>
                <a:cs typeface="Arial" panose="020B0604020202020204" pitchFamily="34" charset="0"/>
              </a:rPr>
              <a:t>Fruit growth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وهناك منحنيان للنمو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b="1" dirty="0">
                <a:effectLst/>
                <a:latin typeface="Calibri" panose="020F0502020204030204" pitchFamily="34" charset="0"/>
                <a:ea typeface="Times New Roman" panose="02020603050405020304" pitchFamily="18" charset="0"/>
                <a:cs typeface="Arial" panose="020B0604020202020204" pitchFamily="34" charset="0"/>
              </a:rPr>
              <a:t>منحنى النمو البسيط :ويمر بثلاث مراحل هما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b="1" dirty="0">
                <a:effectLst/>
                <a:latin typeface="Calibri" panose="020F0502020204030204" pitchFamily="34" charset="0"/>
                <a:ea typeface="Times New Roman" panose="02020603050405020304" pitchFamily="18" charset="0"/>
                <a:cs typeface="Arial" panose="020B0604020202020204" pitchFamily="34" charset="0"/>
              </a:rPr>
              <a:t>مرحلة النمو </a:t>
            </a:r>
            <a:r>
              <a:rPr lang="ar-SA" sz="1800" b="1" dirty="0" err="1">
                <a:effectLst/>
                <a:latin typeface="Calibri" panose="020F0502020204030204" pitchFamily="34" charset="0"/>
                <a:ea typeface="Times New Roman" panose="02020603050405020304" pitchFamily="18" charset="0"/>
                <a:cs typeface="Arial" panose="020B0604020202020204" pitchFamily="34" charset="0"/>
              </a:rPr>
              <a:t>البطئ</a:t>
            </a:r>
            <a:r>
              <a:rPr lang="ar-SA" sz="1800" b="1" dirty="0">
                <a:effectLst/>
                <a:latin typeface="Calibri" panose="020F0502020204030204" pitchFamily="34" charset="0"/>
                <a:ea typeface="Times New Roman" panose="02020603050405020304" pitchFamily="18" charset="0"/>
                <a:cs typeface="Arial" panose="020B0604020202020204" pitchFamily="34" charset="0"/>
              </a:rPr>
              <a:t> : وفيه يكون النمو بطيئا راجعا الى انقسام الخلايا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b="1" dirty="0" smtClean="0">
                <a:effectLst/>
                <a:latin typeface="Calibri" panose="020F0502020204030204" pitchFamily="34" charset="0"/>
                <a:ea typeface="Times New Roman" panose="02020603050405020304" pitchFamily="18" charset="0"/>
                <a:cs typeface="Arial" panose="020B0604020202020204" pitchFamily="34" charset="0"/>
              </a:rPr>
              <a:t>مرحلة النمو السريع : وفية يكون النمو السريع راجع الى كبر حجم الخلايا وقد يكون هنالك زيادة في انقسام الخلايا كما في الافوكادو .</a:t>
            </a:r>
            <a:endParaRPr lang="en-US" sz="1800" dirty="0" smtClean="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b="1" dirty="0" smtClean="0">
                <a:effectLst/>
                <a:latin typeface="Calibri" panose="020F0502020204030204" pitchFamily="34" charset="0"/>
                <a:ea typeface="Times New Roman" panose="02020603050405020304" pitchFamily="18" charset="0"/>
                <a:cs typeface="Arial" panose="020B0604020202020204" pitchFamily="34" charset="0"/>
              </a:rPr>
              <a:t>مرحلة </a:t>
            </a:r>
            <a:r>
              <a:rPr lang="ar-SA" sz="1800" b="1" dirty="0">
                <a:effectLst/>
                <a:latin typeface="Calibri" panose="020F0502020204030204" pitchFamily="34" charset="0"/>
                <a:ea typeface="Times New Roman" panose="02020603050405020304" pitchFamily="18" charset="0"/>
                <a:cs typeface="Arial" panose="020B0604020202020204" pitchFamily="34" charset="0"/>
              </a:rPr>
              <a:t>توقف النمو : والتي لا تحدث زيادة في نمو الثمرة وفي نهايتها تصل الثمار الى مرحلة البلوغ  او النضج </a:t>
            </a:r>
            <a:r>
              <a:rPr lang="ar-SA" sz="1800" b="1" dirty="0" err="1">
                <a:effectLst/>
                <a:latin typeface="Calibri" panose="020F0502020204030204" pitchFamily="34" charset="0"/>
                <a:ea typeface="Times New Roman" panose="02020603050405020304" pitchFamily="18" charset="0"/>
                <a:cs typeface="Arial" panose="020B0604020202020204" pitchFamily="34" charset="0"/>
              </a:rPr>
              <a:t>الفسلجي</a:t>
            </a:r>
            <a:r>
              <a:rPr lang="ar-SA" sz="1800" b="1" dirty="0">
                <a:effectLst/>
                <a:latin typeface="Calibri" panose="020F0502020204030204" pitchFamily="34" charset="0"/>
                <a:ea typeface="Times New Roman" panose="02020603050405020304" pitchFamily="18" charset="0"/>
                <a:cs typeface="Arial" panose="020B0604020202020204" pitchFamily="34" charset="0"/>
              </a:rPr>
              <a:t> </a:t>
            </a:r>
            <a:r>
              <a:rPr lang="en-US" sz="1800" b="1" dirty="0" err="1">
                <a:effectLst/>
                <a:latin typeface="Calibri" panose="020F0502020204030204" pitchFamily="34" charset="0"/>
                <a:ea typeface="Times New Roman" panose="02020603050405020304" pitchFamily="18" charset="0"/>
                <a:cs typeface="Arial" panose="020B0604020202020204" pitchFamily="34" charset="0"/>
              </a:rPr>
              <a:t>Physiologica</a:t>
            </a:r>
            <a:r>
              <a:rPr lang="en-US" sz="1800" b="1" dirty="0">
                <a:effectLst/>
                <a:latin typeface="Calibri" panose="020F0502020204030204" pitchFamily="34" charset="0"/>
                <a:ea typeface="Times New Roman" panose="02020603050405020304" pitchFamily="18" charset="0"/>
                <a:cs typeface="Arial" panose="020B0604020202020204" pitchFamily="34" charset="0"/>
              </a:rPr>
              <a:t> maturity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r>
              <a:rPr lang="ar-SA" sz="1800" b="1" dirty="0">
                <a:effectLst/>
                <a:latin typeface="Calibri" panose="020F0502020204030204" pitchFamily="34" charset="0"/>
                <a:ea typeface="Times New Roman" panose="02020603050405020304" pitchFamily="18" charset="0"/>
                <a:cs typeface="Arial" panose="020B0604020202020204" pitchFamily="34" charset="0"/>
              </a:rPr>
              <a:t>وفي هذه الفترة تحدث كيمياوية </a:t>
            </a:r>
            <a:r>
              <a:rPr lang="ar-SA" sz="1800" b="1" dirty="0" err="1">
                <a:effectLst/>
                <a:latin typeface="Calibri" panose="020F0502020204030204" pitchFamily="34" charset="0"/>
                <a:ea typeface="Times New Roman" panose="02020603050405020304" pitchFamily="18" charset="0"/>
                <a:cs typeface="Arial" panose="020B0604020202020204" pitchFamily="34" charset="0"/>
              </a:rPr>
              <a:t>وفسلجية</a:t>
            </a:r>
            <a:r>
              <a:rPr lang="ar-SA" sz="1800" b="1" dirty="0">
                <a:effectLst/>
                <a:latin typeface="Calibri" panose="020F0502020204030204" pitchFamily="34" charset="0"/>
                <a:ea typeface="Times New Roman" panose="02020603050405020304" pitchFamily="18" charset="0"/>
                <a:cs typeface="Arial" panose="020B0604020202020204" pitchFamily="34" charset="0"/>
              </a:rPr>
              <a:t>  وتصبح الثمار جاهزة للدخول الى مرحلة النضج النهائي </a:t>
            </a:r>
            <a:r>
              <a:rPr lang="en-US" sz="1800" b="1" dirty="0">
                <a:effectLst/>
                <a:latin typeface="Calibri" panose="020F0502020204030204" pitchFamily="34" charset="0"/>
                <a:ea typeface="Times New Roman" panose="02020603050405020304" pitchFamily="18" charset="0"/>
                <a:cs typeface="Arial" panose="020B0604020202020204" pitchFamily="34" charset="0"/>
              </a:rPr>
              <a:t>Ripening </a:t>
            </a:r>
            <a:endParaRPr lang="ar-AE" dirty="0"/>
          </a:p>
        </p:txBody>
      </p:sp>
      <p:pic>
        <p:nvPicPr>
          <p:cNvPr id="4" name="صورة 4">
            <a:extLst>
              <a:ext uri="{FF2B5EF4-FFF2-40B4-BE49-F238E27FC236}">
                <a16:creationId xmlns="" xmlns:a16="http://schemas.microsoft.com/office/drawing/2014/main" id="{3FF6AB39-5FCD-6C45-96F8-7E0A1F28A2A5}"/>
              </a:ext>
            </a:extLst>
          </p:cNvPr>
          <p:cNvPicPr>
            <a:picLocks noChangeAspect="1"/>
          </p:cNvPicPr>
          <p:nvPr/>
        </p:nvPicPr>
        <p:blipFill>
          <a:blip r:embed="rId2"/>
          <a:stretch>
            <a:fillRect/>
          </a:stretch>
        </p:blipFill>
        <p:spPr>
          <a:xfrm>
            <a:off x="3206044" y="3533422"/>
            <a:ext cx="7631289" cy="2912534"/>
          </a:xfrm>
          <a:prstGeom prst="rect">
            <a:avLst/>
          </a:prstGeom>
        </p:spPr>
      </p:pic>
    </p:spTree>
    <p:extLst>
      <p:ext uri="{BB962C8B-B14F-4D97-AF65-F5344CB8AC3E}">
        <p14:creationId xmlns:p14="http://schemas.microsoft.com/office/powerpoint/2010/main" val="241577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5F34E4F-A869-AC45-AE13-4FF470DEED78}"/>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 xmlns:a16="http://schemas.microsoft.com/office/drawing/2014/main" id="{52BAD0D0-F17A-BD45-A166-DCCEAB416144}"/>
              </a:ext>
            </a:extLst>
          </p:cNvPr>
          <p:cNvSpPr>
            <a:spLocks noGrp="1"/>
          </p:cNvSpPr>
          <p:nvPr>
            <p:ph sz="quarter" idx="13"/>
          </p:nvPr>
        </p:nvSpPr>
        <p:spPr>
          <a:xfrm>
            <a:off x="450929" y="-146756"/>
            <a:ext cx="10363826" cy="6491111"/>
          </a:xfrm>
        </p:spPr>
        <p:txBody>
          <a:bodyPr>
            <a:normAutofit/>
          </a:bodyPr>
          <a:lstStyle/>
          <a:p>
            <a:pPr rtl="1"/>
            <a:r>
              <a:rPr lang="ar-SA" sz="1800" b="1">
                <a:effectLst/>
                <a:latin typeface="Calibri" panose="020F0502020204030204" pitchFamily="34" charset="0"/>
                <a:ea typeface="Times New Roman" panose="02020603050405020304" pitchFamily="18" charset="0"/>
                <a:cs typeface="Arial" panose="020B0604020202020204" pitchFamily="34" charset="0"/>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a:effectLst/>
                <a:latin typeface="Calibri" panose="020F0502020204030204" pitchFamily="34" charset="0"/>
                <a:ea typeface="Times New Roman" panose="02020603050405020304" pitchFamily="18" charset="0"/>
                <a:cs typeface="Arial" panose="020B0604020202020204" pitchFamily="34" charset="0"/>
              </a:rPr>
              <a:t>ب. منحنى النمو المزدوج</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a:effectLst/>
                <a:latin typeface="Calibri" panose="020F0502020204030204" pitchFamily="34" charset="0"/>
                <a:ea typeface="Times New Roman" panose="02020603050405020304" pitchFamily="18" charset="0"/>
                <a:cs typeface="Arial" panose="020B0604020202020204" pitchFamily="34" charset="0"/>
              </a:rPr>
              <a:t>١- المرحله الاولى وفيها يكون النمو سريع للمبيض ويزداد حجم ووزن البذرة راجع الى انقسام الخلايا  يليه زيادة في حجم الخلايا وتصل البذرة وغلافها الى اقصى نمو لها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a:effectLst/>
                <a:latin typeface="Calibri" panose="020F0502020204030204" pitchFamily="34" charset="0"/>
                <a:ea typeface="Times New Roman" panose="02020603050405020304" pitchFamily="18" charset="0"/>
                <a:cs typeface="Arial" panose="020B0604020202020204" pitchFamily="34" charset="0"/>
              </a:rPr>
              <a:t>٢- المرحلة الثانية  لا يحدث اي زيادة في حجم الثمرة ويكون على شكل مستقيم وتعرف بمرحلة النمو البطيئ وفيها يحدث تطور بطيئ جدا للجنيين وقد تكون هذه الفترة فيها يتصلب غلاف البذور ذات النواة الحجرية والسبب غير واضح لحد الان هناك رئي التنافس بين الغلاف الخارجي والجنيين  وهناك ارتباط بكمية الاوكسين المنتج من البذور . وكذلك تجمع السكريات فيها هو المسؤول عن بدأ المرحلة الثالثة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a:effectLst/>
                <a:latin typeface="Calibri" panose="020F0502020204030204" pitchFamily="34" charset="0"/>
                <a:ea typeface="Times New Roman" panose="02020603050405020304" pitchFamily="18" charset="0"/>
                <a:cs typeface="Arial" panose="020B0604020202020204" pitchFamily="34" charset="0"/>
              </a:rPr>
              <a:t>٣-المرحلة الثالثة وفيها تحدث استطالة وزيادة في حجم الخلايا وزيادة المسافات البينية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rtl="1"/>
            <a:r>
              <a:rPr lang="en-US" sz="1800">
                <a:effectLst/>
                <a:latin typeface="Calibri" panose="020F0502020204030204" pitchFamily="34" charset="0"/>
                <a:ea typeface="Times New Roman" panose="02020603050405020304" pitchFamily="18" charset="0"/>
                <a:cs typeface="Arial" panose="020B0604020202020204" pitchFamily="34" charset="0"/>
              </a:rPr>
              <a:t/>
            </a:r>
            <a:br>
              <a:rPr lang="en-US" sz="1800">
                <a:effectLst/>
                <a:latin typeface="Calibri" panose="020F0502020204030204" pitchFamily="34" charset="0"/>
                <a:ea typeface="Times New Roman" panose="02020603050405020304" pitchFamily="18" charset="0"/>
                <a:cs typeface="Arial" panose="020B0604020202020204" pitchFamily="34" charset="0"/>
              </a:rPr>
            </a:br>
            <a:r>
              <a:rPr lang="ar-SA" sz="1800" b="1">
                <a:effectLst/>
                <a:latin typeface="Calibri" panose="020F0502020204030204" pitchFamily="34" charset="0"/>
                <a:ea typeface="Times New Roman" panose="02020603050405020304" pitchFamily="18" charset="0"/>
                <a:cs typeface="Arial" panose="020B0604020202020204" pitchFamily="34" charset="0"/>
              </a:rPr>
              <a:t>٤-المرحلة الربعة وهي مرحلة النضوح والنضج والشيخوخة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endParaRPr lang="ar-AE"/>
          </a:p>
        </p:txBody>
      </p:sp>
      <p:pic>
        <p:nvPicPr>
          <p:cNvPr id="6" name="صورة 5">
            <a:extLst>
              <a:ext uri="{FF2B5EF4-FFF2-40B4-BE49-F238E27FC236}">
                <a16:creationId xmlns="" xmlns:a16="http://schemas.microsoft.com/office/drawing/2014/main" id="{7AB7155D-9571-A147-9347-AA57A404551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11553" y="4243586"/>
            <a:ext cx="7890933" cy="2777066"/>
          </a:xfrm>
          <a:prstGeom prst="rect">
            <a:avLst/>
          </a:prstGeom>
        </p:spPr>
      </p:pic>
    </p:spTree>
    <p:extLst>
      <p:ext uri="{BB962C8B-B14F-4D97-AF65-F5344CB8AC3E}">
        <p14:creationId xmlns:p14="http://schemas.microsoft.com/office/powerpoint/2010/main" val="286067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9199CA6D-1D83-D446-8FA7-07878F2523FE}"/>
              </a:ext>
            </a:extLst>
          </p:cNvPr>
          <p:cNvSpPr>
            <a:spLocks noGrp="1"/>
          </p:cNvSpPr>
          <p:nvPr>
            <p:ph type="title"/>
          </p:nvPr>
        </p:nvSpPr>
        <p:spPr>
          <a:blipFill>
            <a:blip r:embed="rId2"/>
            <a:tile tx="0" ty="0" sx="100000" sy="100000" flip="none" algn="tl"/>
          </a:blipFill>
        </p:spPr>
        <p:style>
          <a:lnRef idx="2">
            <a:schemeClr val="accent2"/>
          </a:lnRef>
          <a:fillRef idx="1">
            <a:schemeClr val="lt1"/>
          </a:fillRef>
          <a:effectRef idx="0">
            <a:schemeClr val="accent2"/>
          </a:effectRef>
          <a:fontRef idx="minor">
            <a:schemeClr val="dk1"/>
          </a:fontRef>
        </p:style>
        <p:txBody>
          <a:bodyPr/>
          <a:lstStyle/>
          <a:p>
            <a:pPr rtl="1"/>
            <a:r>
              <a:rPr lang="en-US" sz="3600" b="1" cap="none">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Times New Roman" panose="02020603050405020304" pitchFamily="18" charset="0"/>
                <a:cs typeface="Arial" panose="020B0604020202020204" pitchFamily="34" charset="0"/>
              </a:rPr>
              <a:t/>
            </a:r>
            <a:br>
              <a:rPr lang="en-US" sz="3600" b="1" cap="none">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Times New Roman" panose="02020603050405020304" pitchFamily="18" charset="0"/>
                <a:cs typeface="Arial" panose="020B0604020202020204" pitchFamily="34" charset="0"/>
              </a:rPr>
            </a:br>
            <a:r>
              <a:rPr lang="ar-SA" sz="3600" b="1" cap="none">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Times New Roman" panose="02020603050405020304" pitchFamily="18" charset="0"/>
                <a:cs typeface="Arial" panose="020B0604020202020204" pitchFamily="34" charset="0"/>
              </a:rPr>
              <a:t>ملاحظات مهمه</a:t>
            </a:r>
            <a:endParaRPr lang="ar-AE" b="1" cap="none">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عنصر نائب للمحتوى 2">
            <a:extLst>
              <a:ext uri="{FF2B5EF4-FFF2-40B4-BE49-F238E27FC236}">
                <a16:creationId xmlns="" xmlns:a16="http://schemas.microsoft.com/office/drawing/2014/main" id="{789CE75E-723B-3A4B-AFD0-633C2AE921D3}"/>
              </a:ext>
            </a:extLst>
          </p:cNvPr>
          <p:cNvSpPr>
            <a:spLocks noGrp="1"/>
          </p:cNvSpPr>
          <p:nvPr>
            <p:ph sz="quarter" idx="13"/>
          </p:nvPr>
        </p:nvSpPr>
        <p:spPr>
          <a:xfrm>
            <a:off x="913774" y="2367092"/>
            <a:ext cx="10363826" cy="4338508"/>
          </a:xfrm>
        </p:spPr>
        <p:txBody>
          <a:bodyPr>
            <a:normAutofit fontScale="92500"/>
          </a:bodyPr>
          <a:lstStyle/>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حجم الثمار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  يتوقف على عدد الخلايا وحجمها  </a:t>
            </a:r>
            <a:r>
              <a:rPr lang="ar-SA" sz="1800" b="1" dirty="0" err="1">
                <a:effectLst/>
                <a:latin typeface="Calibri" panose="020F0502020204030204" pitchFamily="34" charset="0"/>
                <a:ea typeface="Times New Roman" panose="02020603050405020304" pitchFamily="18" charset="0"/>
                <a:cs typeface="Arial" panose="020B0604020202020204" pitchFamily="34" charset="0"/>
              </a:rPr>
              <a:t>زكذلك</a:t>
            </a:r>
            <a:r>
              <a:rPr lang="ar-SA" sz="1800" b="1" dirty="0">
                <a:effectLst/>
                <a:latin typeface="Calibri" panose="020F0502020204030204" pitchFamily="34" charset="0"/>
                <a:ea typeface="Times New Roman" panose="02020603050405020304" pitchFamily="18" charset="0"/>
                <a:cs typeface="Arial" panose="020B0604020202020204" pitchFamily="34" charset="0"/>
              </a:rPr>
              <a:t> المسافات البينية بين </a:t>
            </a:r>
            <a:r>
              <a:rPr lang="ar-SA" sz="1800" b="1" dirty="0" err="1">
                <a:effectLst/>
                <a:latin typeface="Calibri" panose="020F0502020204030204" pitchFamily="34" charset="0"/>
                <a:ea typeface="Times New Roman" panose="02020603050405020304" pitchFamily="18" charset="0"/>
                <a:cs typeface="Arial" panose="020B0604020202020204" pitchFamily="34" charset="0"/>
              </a:rPr>
              <a:t>الخلتيا</a:t>
            </a:r>
            <a:r>
              <a:rPr lang="ar-SA" sz="1800" b="1" dirty="0">
                <a:effectLst/>
                <a:latin typeface="Calibri" panose="020F0502020204030204" pitchFamily="34" charset="0"/>
                <a:ea typeface="Times New Roman" panose="02020603050405020304" pitchFamily="18" charset="0"/>
                <a:cs typeface="Arial" panose="020B0604020202020204" pitchFamily="34" charset="0"/>
              </a:rPr>
              <a:t> كما في التفاح بينما العنب تحدث زيادة بالوزن بدل اللحم بسبب تراكم المواد الصلبة الذائبة فيها.</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نضج الثمار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هناك ثلاث انواع من النضج</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١-النضج </a:t>
            </a:r>
            <a:r>
              <a:rPr lang="ar-SA" sz="1800" b="1" dirty="0" err="1">
                <a:effectLst/>
                <a:latin typeface="Calibri" panose="020F0502020204030204" pitchFamily="34" charset="0"/>
                <a:ea typeface="Times New Roman" panose="02020603050405020304" pitchFamily="18" charset="0"/>
                <a:cs typeface="Arial" panose="020B0604020202020204" pitchFamily="34" charset="0"/>
              </a:rPr>
              <a:t>الفسلجي</a:t>
            </a:r>
            <a:r>
              <a:rPr lang="ar-SA" sz="1800" b="1" dirty="0">
                <a:effectLst/>
                <a:latin typeface="Calibri" panose="020F0502020204030204" pitchFamily="34" charset="0"/>
                <a:ea typeface="Times New Roman" panose="02020603050405020304" pitchFamily="18" charset="0"/>
                <a:cs typeface="Arial" panose="020B0604020202020204" pitchFamily="34" charset="0"/>
              </a:rPr>
              <a:t> : وهو وصول الثمار الى اعلى قمة في المنحنى وهي </a:t>
            </a:r>
            <a:r>
              <a:rPr lang="ar-SA" sz="1800" b="1" dirty="0" err="1">
                <a:effectLst/>
                <a:latin typeface="Calibri" panose="020F0502020204030204" pitchFamily="34" charset="0"/>
                <a:ea typeface="Times New Roman" panose="02020603050405020304" pitchFamily="18" charset="0"/>
                <a:cs typeface="Arial" panose="020B0604020202020204" pitchFamily="34" charset="0"/>
              </a:rPr>
              <a:t>اابلوغ</a:t>
            </a:r>
            <a:r>
              <a:rPr lang="ar-SA" sz="1800" b="1" dirty="0">
                <a:effectLst/>
                <a:latin typeface="Calibri" panose="020F0502020204030204" pitchFamily="34" charset="0"/>
                <a:ea typeface="Times New Roman" panose="02020603050405020304" pitchFamily="18" charset="0"/>
                <a:cs typeface="Arial" panose="020B0604020202020204" pitchFamily="34" charset="0"/>
              </a:rPr>
              <a:t> وفيها يتوقف نمو حجم الثمار.</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٢-النضج البستاني : وصول الثمار الى مرحلة تكون فيها مرغوبة للاستهلاك من قبل الانسان كما في الباذنجان  والباميا والخيار وغيرها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b="1" dirty="0">
                <a:effectLst/>
                <a:latin typeface="Calibri" panose="020F0502020204030204" pitchFamily="34" charset="0"/>
                <a:ea typeface="Times New Roman" panose="02020603050405020304" pitchFamily="18" charset="0"/>
                <a:cs typeface="Arial" panose="020B0604020202020204" pitchFamily="34" charset="0"/>
              </a:rPr>
              <a:t>٣-النضج النهائي (الشيخوخة) : وهي وصول الثمار الى  مرحلة ما بعد النضج كما في التمر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endParaRPr lang="ar-AE" dirty="0"/>
          </a:p>
        </p:txBody>
      </p:sp>
    </p:spTree>
    <p:extLst>
      <p:ext uri="{BB962C8B-B14F-4D97-AF65-F5344CB8AC3E}">
        <p14:creationId xmlns:p14="http://schemas.microsoft.com/office/powerpoint/2010/main" val="2305683732"/>
      </p:ext>
    </p:extLst>
  </p:cSld>
  <p:clrMapOvr>
    <a:masterClrMapping/>
  </p:clrMapOvr>
</p:sld>
</file>

<file path=ppt/theme/theme1.xml><?xml version="1.0" encoding="utf-8"?>
<a:theme xmlns:a="http://schemas.openxmlformats.org/drawingml/2006/main" name="قطرة">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1</TotalTime>
  <Words>606</Words>
  <Application>Microsoft Office PowerPoint</Application>
  <PresentationFormat>مخصص</PresentationFormat>
  <Paragraphs>55</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قطرة</vt:lpstr>
      <vt:lpstr>جني والخزن المحاصيل البستنية الدكتور حمزة عباس حمزة المحاضرة الاولى </vt:lpstr>
      <vt:lpstr>المحاضرة الاولى الجني والخزن لمحاصيل البستنية المقدمة</vt:lpstr>
      <vt:lpstr>العوامل المؤثرة على الثمار المخزنة</vt:lpstr>
      <vt:lpstr> </vt:lpstr>
      <vt:lpstr>مراحل نمو الثمار</vt:lpstr>
      <vt:lpstr>عرض تقديمي في PowerPoint</vt:lpstr>
      <vt:lpstr>عرض تقديمي في PowerPoint</vt:lpstr>
      <vt:lpstr> ملاحظات مهمه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العناية والخزن الدكتور حمزة عباس حمزة المحاضرة الاولى </dc:title>
  <dc:creator>abaashamza@gmail.com</dc:creator>
  <cp:lastModifiedBy>Maher</cp:lastModifiedBy>
  <cp:revision>17</cp:revision>
  <dcterms:created xsi:type="dcterms:W3CDTF">2020-12-11T15:22:35Z</dcterms:created>
  <dcterms:modified xsi:type="dcterms:W3CDTF">2022-05-08T22:38:57Z</dcterms:modified>
</cp:coreProperties>
</file>